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5143500" type="screen16x9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ddca25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ddca25bf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i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i6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i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i7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i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i7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9f84a0a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9f84a0ae_0_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i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i8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i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i9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i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i10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i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i11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i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i1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9f84a0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e9f84a0ae_0_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ddca25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ddca25bf_0_1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i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i2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ddca25b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ddca25bf_0_2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i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i3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i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i4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i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i5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i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i5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3125" tIns="93125" rIns="93125" bIns="931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3125" tIns="93125" rIns="93125" bIns="931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3125" tIns="93125" rIns="93125" bIns="931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3125" tIns="93125" rIns="93125" bIns="931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3125" tIns="93125" rIns="93125" bIns="931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3125" tIns="93125" rIns="93125" bIns="931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3125" tIns="93125" rIns="93125" bIns="931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3125" tIns="93125" rIns="93125" bIns="931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3125" tIns="93125" rIns="93125" bIns="931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nips.com/doc/2dad912f-9dcc-4936-89d9-1ae32c6125d2/Chapter-6---Endocytosis-and-Exocytosi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hyperlink" Target="http://highered.mcgraw-hill.com/sites/0072495855/student_view0/chapter2/animation__how_diffusion_work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osmosis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22900" y="198500"/>
            <a:ext cx="4107900" cy="3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74747"/>
                </a:solidFill>
                <a:highlight>
                  <a:srgbClr val="FFFFFF"/>
                </a:highlight>
              </a:rPr>
              <a:t>European folklore from the Middle Ages warned “woe is the child who tastes salty from a kiss on the brow, for he is cursed, and soon must die.”</a:t>
            </a:r>
            <a:endParaRPr sz="1800">
              <a:solidFill>
                <a:srgbClr val="47474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7474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74747"/>
                </a:solidFill>
                <a:highlight>
                  <a:srgbClr val="FFFFFF"/>
                </a:highlight>
              </a:rPr>
              <a:t>The child would not fare well, would not gain weight and have constant coughs and respiratory problems.  In the Middle Ages, the child would not survive.</a:t>
            </a:r>
            <a:endParaRPr sz="1800">
              <a:solidFill>
                <a:srgbClr val="474747"/>
              </a:solidFill>
              <a:highlight>
                <a:srgbClr val="FFFFFF"/>
              </a:highlight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10647" t="11618" r="8869" b="7133"/>
          <a:stretch/>
        </p:blipFill>
        <p:spPr>
          <a:xfrm>
            <a:off x="4718225" y="366113"/>
            <a:ext cx="4064750" cy="27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41650" y="3572850"/>
            <a:ext cx="8733600" cy="1113300"/>
          </a:xfrm>
          <a:prstGeom prst="rect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modern times, we have a name for this disorder: </a:t>
            </a:r>
            <a:r>
              <a:rPr lang="en-US" sz="2000" b="1"/>
              <a:t> CYSTIC FIBROSIS</a:t>
            </a:r>
            <a:r>
              <a:rPr lang="en-US" sz="2000"/>
              <a:t>.</a:t>
            </a: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this lesson we will examine the role of the </a:t>
            </a:r>
            <a:r>
              <a:rPr lang="en-US" sz="2000" u="sng"/>
              <a:t>cell membrane</a:t>
            </a:r>
            <a:r>
              <a:rPr lang="en-US" sz="2000"/>
              <a:t> in this disease. </a:t>
            </a:r>
            <a:endParaRPr sz="20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900" y="366125"/>
            <a:ext cx="418325" cy="4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 idx="4294967295"/>
          </p:nvPr>
        </p:nvSpPr>
        <p:spPr>
          <a:xfrm>
            <a:off x="1235070" y="148821"/>
            <a:ext cx="73821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Cells In Different Solutions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235070" y="1063226"/>
            <a:ext cx="73821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2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means the same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000" y="1854575"/>
            <a:ext cx="3704875" cy="30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 idx="4294967295"/>
          </p:nvPr>
        </p:nvSpPr>
        <p:spPr>
          <a:xfrm>
            <a:off x="1158863" y="34526"/>
            <a:ext cx="73821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Hypo = less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625" y="874225"/>
            <a:ext cx="4662950" cy="39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 idx="4294967295"/>
          </p:nvPr>
        </p:nvSpPr>
        <p:spPr>
          <a:xfrm>
            <a:off x="1006470" y="148821"/>
            <a:ext cx="36183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Hyper = more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577" y="1286425"/>
            <a:ext cx="4145725" cy="35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6022877" y="205975"/>
            <a:ext cx="27219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will shrink or die, plants wilt</a:t>
            </a:r>
            <a:endParaRPr sz="24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6551763" y="3560288"/>
            <a:ext cx="21930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is it dangerous to drink sea water?</a:t>
            </a:r>
            <a:endParaRPr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does pouring salt on a slug kill it?</a:t>
            </a:r>
            <a:endParaRPr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8616" y="1286436"/>
            <a:ext cx="2178832" cy="2178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/>
        </p:nvSpPr>
        <p:spPr>
          <a:xfrm>
            <a:off x="216325" y="104150"/>
            <a:ext cx="8716800" cy="18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What will happen if a cell is taken in too much water?</a:t>
            </a: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All living organisms must maintain HOMEOSTASIS.   </a:t>
            </a: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Some freshwater organisms have structures to pump out water -  </a:t>
            </a:r>
            <a:r>
              <a:rPr lang="en-US" sz="2000" u="sng"/>
              <a:t>CONTRACTILE VACUOLES</a:t>
            </a:r>
            <a:r>
              <a:rPr lang="en-US" sz="2000"/>
              <a:t>. </a:t>
            </a:r>
            <a:endParaRPr sz="2000"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25" y="1900450"/>
            <a:ext cx="3444851" cy="304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376" y="1955100"/>
            <a:ext cx="4487526" cy="29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 idx="4294967295"/>
          </p:nvPr>
        </p:nvSpPr>
        <p:spPr>
          <a:xfrm>
            <a:off x="120925" y="120650"/>
            <a:ext cx="4824000" cy="8904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/>
              <a:t>Passive </a:t>
            </a:r>
            <a:r>
              <a:rPr lang="en-US" sz="4000"/>
              <a:t>Transport</a:t>
            </a:r>
            <a:endParaRPr sz="40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4944925" y="120650"/>
            <a:ext cx="40962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8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Requires no energy!</a:t>
            </a:r>
            <a:endParaRPr sz="3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108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108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93725" y="2034146"/>
            <a:ext cx="20277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Diffusion</a:t>
            </a:r>
            <a:endParaRPr sz="3000"/>
          </a:p>
        </p:txBody>
      </p:sp>
      <p:sp>
        <p:nvSpPr>
          <p:cNvPr id="175" name="Google Shape;175;p26"/>
          <p:cNvSpPr txBox="1"/>
          <p:nvPr/>
        </p:nvSpPr>
        <p:spPr>
          <a:xfrm>
            <a:off x="2810610" y="2073263"/>
            <a:ext cx="20277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Osmosis</a:t>
            </a:r>
            <a:endParaRPr sz="3000"/>
          </a:p>
        </p:txBody>
      </p:sp>
      <p:sp>
        <p:nvSpPr>
          <p:cNvPr id="176" name="Google Shape;176;p26"/>
          <p:cNvSpPr txBox="1"/>
          <p:nvPr/>
        </p:nvSpPr>
        <p:spPr>
          <a:xfrm>
            <a:off x="5528100" y="1499300"/>
            <a:ext cx="36159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Facilitated Diffusion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(helper proteins move things across)</a:t>
            </a:r>
            <a:endParaRPr sz="1800"/>
          </a:p>
        </p:txBody>
      </p:sp>
      <p:cxnSp>
        <p:nvCxnSpPr>
          <p:cNvPr id="177" name="Google Shape;177;p26"/>
          <p:cNvCxnSpPr>
            <a:stCxn id="172" idx="2"/>
            <a:endCxn id="174" idx="0"/>
          </p:cNvCxnSpPr>
          <p:nvPr/>
        </p:nvCxnSpPr>
        <p:spPr>
          <a:xfrm flipH="1">
            <a:off x="1207525" y="1011050"/>
            <a:ext cx="1325400" cy="102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26"/>
          <p:cNvCxnSpPr>
            <a:stCxn id="172" idx="2"/>
            <a:endCxn id="175" idx="0"/>
          </p:cNvCxnSpPr>
          <p:nvPr/>
        </p:nvCxnSpPr>
        <p:spPr>
          <a:xfrm>
            <a:off x="2532925" y="1011050"/>
            <a:ext cx="1291500" cy="106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6"/>
          <p:cNvCxnSpPr/>
          <p:nvPr/>
        </p:nvCxnSpPr>
        <p:spPr>
          <a:xfrm>
            <a:off x="2810600" y="914925"/>
            <a:ext cx="4944600" cy="6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l="27242" r="25747" b="3670"/>
          <a:stretch/>
        </p:blipFill>
        <p:spPr>
          <a:xfrm>
            <a:off x="6016545" y="3062171"/>
            <a:ext cx="2719598" cy="181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/>
          <p:nvPr/>
        </p:nvSpPr>
        <p:spPr>
          <a:xfrm>
            <a:off x="239805" y="3211556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314846" y="3396724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239805" y="3564312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427195" y="3631525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401353" y="3319461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314846" y="3749479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502237" y="3437415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1306537" y="3157768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1775859" y="3396724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1207518" y="3998506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1950684" y="3998506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1682167" y="4445609"/>
            <a:ext cx="187500" cy="35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845074" y="3811361"/>
            <a:ext cx="595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/>
          </a:blip>
          <a:srcRect l="1650" r="50773" b="15225"/>
          <a:stretch/>
        </p:blipFill>
        <p:spPr>
          <a:xfrm>
            <a:off x="3049469" y="2978767"/>
            <a:ext cx="2303912" cy="189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3937680" y="4135573"/>
            <a:ext cx="749100" cy="30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150" y="145325"/>
            <a:ext cx="6325974" cy="32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332850" y="3567500"/>
            <a:ext cx="8478300" cy="140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 Why is the water moving toward the left side of the beaker? 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Which side of the beaker is hypertonic?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 What is the solute?  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144200" y="168250"/>
            <a:ext cx="737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 idx="4294967295"/>
          </p:nvPr>
        </p:nvSpPr>
        <p:spPr>
          <a:xfrm>
            <a:off x="180890" y="188702"/>
            <a:ext cx="73839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241300" y="1275723"/>
            <a:ext cx="4781400" cy="30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-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the cell to use energy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900"/>
              <a:t>-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 or Pumps found in the membrane move materials across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452" y="1137626"/>
            <a:ext cx="3480925" cy="26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 idx="4294967295"/>
          </p:nvPr>
        </p:nvSpPr>
        <p:spPr>
          <a:xfrm>
            <a:off x="224040" y="169352"/>
            <a:ext cx="73839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569240" y="1163515"/>
            <a:ext cx="73839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“in” large molecules by the cell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 t="17136"/>
          <a:stretch/>
        </p:blipFill>
        <p:spPr>
          <a:xfrm>
            <a:off x="569250" y="2062574"/>
            <a:ext cx="8040275" cy="21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 idx="4294967295"/>
          </p:nvPr>
        </p:nvSpPr>
        <p:spPr>
          <a:xfrm>
            <a:off x="232665" y="154202"/>
            <a:ext cx="73839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474290" y="1068615"/>
            <a:ext cx="73836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Removing large particles (waste) from the cell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Stuff “exits” the cell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500" u="sng">
              <a:solidFill>
                <a:srgbClr val="8DC765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500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5">
            <a:alphaModFix/>
          </a:blip>
          <a:srcRect b="12656"/>
          <a:stretch/>
        </p:blipFill>
        <p:spPr>
          <a:xfrm>
            <a:off x="474300" y="2174425"/>
            <a:ext cx="8023200" cy="26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 l="10647" t="11618" r="8869" b="7133"/>
          <a:stretch/>
        </p:blipFill>
        <p:spPr>
          <a:xfrm>
            <a:off x="5783175" y="155422"/>
            <a:ext cx="3195624" cy="21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>
            <a:off x="346050" y="155425"/>
            <a:ext cx="4064700" cy="801600"/>
          </a:xfrm>
          <a:prstGeom prst="rect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CYSTIC FIBROSIS</a:t>
            </a:r>
            <a:r>
              <a:rPr lang="en-US" sz="2000"/>
              <a:t>  is caused by a problem with the </a:t>
            </a:r>
            <a:r>
              <a:rPr lang="en-US" sz="2000" u="sng"/>
              <a:t>cell membrane</a:t>
            </a:r>
            <a:r>
              <a:rPr lang="en-US" sz="2000"/>
              <a:t>.</a:t>
            </a:r>
            <a:endParaRPr sz="2000"/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613" y="155413"/>
            <a:ext cx="418325" cy="4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75" y="1199925"/>
            <a:ext cx="5311325" cy="377431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6111200" y="2571875"/>
            <a:ext cx="2693700" cy="2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Mucus build up causes respiratory infections and difficulty breathing.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These broken channels may also affect the child’s ability to absorb nutrients.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ubTitle" idx="4294967295"/>
          </p:nvPr>
        </p:nvSpPr>
        <p:spPr>
          <a:xfrm>
            <a:off x="221225" y="186219"/>
            <a:ext cx="7291500" cy="5157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20E04"/>
                </a:solidFill>
              </a:rPr>
              <a:t>The Cell Membrane</a:t>
            </a:r>
            <a:endParaRPr sz="3000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1650" y="945575"/>
            <a:ext cx="3420600" cy="27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Composed of individual </a:t>
            </a:r>
            <a:r>
              <a:rPr lang="en-US" sz="2400" u="sng"/>
              <a:t>phospholipids</a:t>
            </a:r>
            <a:r>
              <a:rPr lang="en-US" sz="2400"/>
              <a:t> and transport proteins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It’s function is to move things into the cell and out of the cell. </a:t>
            </a:r>
            <a:endParaRPr sz="24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100" y="509119"/>
            <a:ext cx="5122776" cy="3150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2822025" y="1864075"/>
            <a:ext cx="966600" cy="49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5583650" y="3948750"/>
            <a:ext cx="193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transport protein</a:t>
            </a:r>
            <a:endParaRPr sz="1800"/>
          </a:p>
        </p:txBody>
      </p:sp>
      <p:sp>
        <p:nvSpPr>
          <p:cNvPr id="67" name="Google Shape;67;p14"/>
          <p:cNvSpPr txBox="1"/>
          <p:nvPr/>
        </p:nvSpPr>
        <p:spPr>
          <a:xfrm>
            <a:off x="3552650" y="3750275"/>
            <a:ext cx="193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phospholipids</a:t>
            </a:r>
            <a:endParaRPr sz="1800"/>
          </a:p>
        </p:txBody>
      </p:sp>
      <p:cxnSp>
        <p:nvCxnSpPr>
          <p:cNvPr id="68" name="Google Shape;68;p14"/>
          <p:cNvCxnSpPr/>
          <p:nvPr/>
        </p:nvCxnSpPr>
        <p:spPr>
          <a:xfrm rot="10800000" flipH="1">
            <a:off x="3935300" y="3072175"/>
            <a:ext cx="233100" cy="71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14"/>
          <p:cNvCxnSpPr/>
          <p:nvPr/>
        </p:nvCxnSpPr>
        <p:spPr>
          <a:xfrm rot="10800000" flipH="1">
            <a:off x="5989250" y="3365650"/>
            <a:ext cx="8700" cy="67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319300" y="4406250"/>
            <a:ext cx="4971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A61C00"/>
                </a:solidFill>
              </a:rPr>
              <a:t>Remember:  all cells have a cell membrane!</a:t>
            </a:r>
            <a:endParaRPr sz="1800" i="1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345200" y="112200"/>
            <a:ext cx="64380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movement of substances across the membrane occurs through two methods: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PASSIVE TRANSPORT  - requires no energy </a:t>
            </a:r>
            <a:br>
              <a:rPr lang="en-US" sz="2200"/>
            </a:br>
            <a:r>
              <a:rPr lang="en-US" sz="2200"/>
              <a:t>                                             (it just happens)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ACTIVE TRANSPORT  - requires energy</a:t>
            </a:r>
            <a:endParaRPr sz="2200"/>
          </a:p>
        </p:txBody>
      </p:sp>
      <p:sp>
        <p:nvSpPr>
          <p:cNvPr id="76" name="Google Shape;76;p15"/>
          <p:cNvSpPr/>
          <p:nvPr/>
        </p:nvSpPr>
        <p:spPr>
          <a:xfrm>
            <a:off x="7093650" y="863000"/>
            <a:ext cx="1898700" cy="157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Where does the energy for transport come from in the cell?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200" y="2618300"/>
            <a:ext cx="2018781" cy="21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75" y="3224725"/>
            <a:ext cx="4630125" cy="1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 idx="4294967295"/>
          </p:nvPr>
        </p:nvSpPr>
        <p:spPr>
          <a:xfrm>
            <a:off x="220475" y="60425"/>
            <a:ext cx="7382100" cy="6222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753263" y="737846"/>
            <a:ext cx="73821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movement of molecules from an area of </a:t>
            </a:r>
            <a:r>
              <a:rPr lang="en-US" sz="3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concentration to an area of </a:t>
            </a:r>
            <a:r>
              <a:rPr lang="en-US" sz="3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</a:t>
            </a:r>
            <a:endParaRPr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852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1278608" y="2721887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1480365" y="2925231"/>
            <a:ext cx="503700" cy="3873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1209258" y="3109169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1782428" y="3183081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1712947" y="2840383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480365" y="3312613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1984185" y="2969916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4598044" y="2673456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5995800" y="2925231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993290" y="3496652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6969420" y="3496652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5639040" y="2210777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6142743" y="3824208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6848302" y="2378059"/>
            <a:ext cx="503700" cy="387300"/>
          </a:xfrm>
          <a:prstGeom prst="ellipse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Google Shape;99;p16"/>
          <p:cNvCxnSpPr/>
          <p:nvPr/>
        </p:nvCxnSpPr>
        <p:spPr>
          <a:xfrm>
            <a:off x="2905943" y="3380569"/>
            <a:ext cx="1601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6"/>
          <p:cNvSpPr txBox="1"/>
          <p:nvPr/>
        </p:nvSpPr>
        <p:spPr>
          <a:xfrm>
            <a:off x="1026975" y="4126250"/>
            <a:ext cx="45654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Molecules tend to “spread out”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207125" y="103550"/>
            <a:ext cx="90183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Diffusion can occur in the AIR, or in the WATER, or across MEMBRANES.</a:t>
            </a:r>
            <a:endParaRPr sz="2100"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7158"/>
          <a:stretch/>
        </p:blipFill>
        <p:spPr>
          <a:xfrm>
            <a:off x="598400" y="942650"/>
            <a:ext cx="4809875" cy="27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14250" y="4099275"/>
            <a:ext cx="81381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cell membrane is </a:t>
            </a:r>
            <a:r>
              <a:rPr lang="en-US" sz="2200" u="sng"/>
              <a:t>SEMIPERMEABLE</a:t>
            </a:r>
            <a:r>
              <a:rPr lang="en-US" sz="2200"/>
              <a:t> - some stuff can pass through it but not others. Imagine it like a screen door. </a:t>
            </a:r>
            <a:endParaRPr sz="2200"/>
          </a:p>
        </p:txBody>
      </p:sp>
      <p:sp>
        <p:nvSpPr>
          <p:cNvPr id="108" name="Google Shape;108;p17"/>
          <p:cNvSpPr txBox="1"/>
          <p:nvPr/>
        </p:nvSpPr>
        <p:spPr>
          <a:xfrm>
            <a:off x="6080875" y="993450"/>
            <a:ext cx="27480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Examples:</a:t>
            </a: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Food coloring in water</a:t>
            </a: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Perfume in the air</a:t>
            </a: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 idx="4294967295"/>
          </p:nvPr>
        </p:nvSpPr>
        <p:spPr>
          <a:xfrm>
            <a:off x="165270" y="155739"/>
            <a:ext cx="5779200" cy="4671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endParaRPr sz="39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67325" y="713125"/>
            <a:ext cx="78435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molecules are evenly spread throughout a space.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088" y="1315375"/>
            <a:ext cx="4877966" cy="36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 idx="4294967295"/>
          </p:nvPr>
        </p:nvSpPr>
        <p:spPr>
          <a:xfrm>
            <a:off x="120625" y="106300"/>
            <a:ext cx="25719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endParaRPr sz="36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45000" y="894225"/>
            <a:ext cx="4651800" cy="27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diffusion of </a:t>
            </a:r>
            <a:r>
              <a:rPr lang="en-US" sz="2600" b="1">
                <a:solidFill>
                  <a:srgbClr val="0000FF"/>
                </a:solidFill>
              </a:rPr>
              <a:t>water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across a membrane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600"/>
          </a:p>
          <a:p>
            <a:pPr marL="0" marR="0" lvl="0" indent="0" algn="l" rtl="0">
              <a:lnSpc>
                <a:spcPct val="107916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/>
              <a:t>Things that can cross the cell membrane -  water, oxygen, and other small molecules</a:t>
            </a:r>
            <a:endParaRPr sz="2600"/>
          </a:p>
          <a:p>
            <a:pPr marL="0" marR="0" lvl="0" indent="0" algn="l" rtl="0">
              <a:lnSpc>
                <a:spcPct val="107916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0" algn="l" rtl="0">
              <a:lnSpc>
                <a:spcPct val="107916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>
              <a:uFill>
                <a:noFill/>
              </a:uFill>
              <a:hlinkClick r:id="rId3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850" y="979026"/>
            <a:ext cx="3534775" cy="25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76150" y="4004325"/>
            <a:ext cx="49536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Large molecules, like salt and sugar cannot easily pass through the cell membrane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 idx="4294967295"/>
          </p:nvPr>
        </p:nvSpPr>
        <p:spPr>
          <a:xfrm>
            <a:off x="189140" y="136043"/>
            <a:ext cx="7383600" cy="5673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rgbClr val="0000FF"/>
                </a:solidFill>
              </a:rPr>
              <a:t>Rule for Osmosis</a:t>
            </a:r>
            <a:endParaRPr sz="3900" b="1">
              <a:solidFill>
                <a:srgbClr val="0000FF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518" y="1276343"/>
            <a:ext cx="4021920" cy="6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594718" y="3167770"/>
            <a:ext cx="7383600" cy="1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area outside the cell has more salt – then water will be sucked out of the cell (t</a:t>
            </a:r>
            <a:r>
              <a:rPr lang="en-US" sz="2900"/>
              <a:t>oward the salt)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879050" y="2115475"/>
            <a:ext cx="37476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/>
              <a:t>SAL CHUPA  (AGUA)</a:t>
            </a:r>
            <a:endParaRPr sz="27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 idx="4294967295"/>
          </p:nvPr>
        </p:nvSpPr>
        <p:spPr>
          <a:xfrm>
            <a:off x="337280" y="97021"/>
            <a:ext cx="7382100" cy="839700"/>
          </a:xfrm>
          <a:prstGeom prst="rect">
            <a:avLst/>
          </a:prstGeom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>
              <a:lnSpc>
                <a:spcPct val="12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U - Tubes  </a:t>
            </a:r>
            <a:r>
              <a:rPr lang="en-US" sz="12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(not just for videos!)</a:t>
            </a:r>
            <a:endParaRPr sz="1200">
              <a:solidFill>
                <a:srgbClr val="5723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08" y="1008861"/>
            <a:ext cx="5536637" cy="3879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6425375" y="889300"/>
            <a:ext cx="25158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With an elbow partner, discuss what you think is happening in this illustration.  Be prepared to share with the class. 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524</Words>
  <Application>Microsoft Office PowerPoint</Application>
  <PresentationFormat>On-screen Show (16:9)</PresentationFormat>
  <Paragraphs>78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PowerPoint Presentation</vt:lpstr>
      <vt:lpstr>PowerPoint Presentation</vt:lpstr>
      <vt:lpstr>PowerPoint Presentation</vt:lpstr>
      <vt:lpstr>Diffusion</vt:lpstr>
      <vt:lpstr>PowerPoint Presentation</vt:lpstr>
      <vt:lpstr>Equilibrium</vt:lpstr>
      <vt:lpstr>Osmosis</vt:lpstr>
      <vt:lpstr>Rule for Osmosis</vt:lpstr>
      <vt:lpstr>U - Tubes  (not just for videos!)</vt:lpstr>
      <vt:lpstr>Cells In Different Solutions</vt:lpstr>
      <vt:lpstr>Hypo = less</vt:lpstr>
      <vt:lpstr>Hyper = more</vt:lpstr>
      <vt:lpstr>PowerPoint Presentation</vt:lpstr>
      <vt:lpstr>Passive Transport</vt:lpstr>
      <vt:lpstr>PowerPoint Presentation</vt:lpstr>
      <vt:lpstr>ACTIVE TRANSPORT</vt:lpstr>
      <vt:lpstr>Endocytosis</vt:lpstr>
      <vt:lpstr>EXOCYTOSIS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Hartfield, Kevin</dc:creator>
  <cp:lastModifiedBy>Hartfield, Kevin</cp:lastModifiedBy>
  <cp:revision>2</cp:revision>
  <dcterms:modified xsi:type="dcterms:W3CDTF">2018-08-27T19:57:27Z</dcterms:modified>
</cp:coreProperties>
</file>